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13"/>
  </p:notesMasterIdLst>
  <p:handoutMasterIdLst>
    <p:handoutMasterId r:id="rId14"/>
  </p:handoutMasterIdLst>
  <p:sldIdLst>
    <p:sldId id="356" r:id="rId2"/>
    <p:sldId id="382" r:id="rId3"/>
    <p:sldId id="385" r:id="rId4"/>
    <p:sldId id="387" r:id="rId5"/>
    <p:sldId id="390" r:id="rId6"/>
    <p:sldId id="396" r:id="rId7"/>
    <p:sldId id="397" r:id="rId8"/>
    <p:sldId id="399" r:id="rId9"/>
    <p:sldId id="379" r:id="rId10"/>
    <p:sldId id="380" r:id="rId11"/>
    <p:sldId id="381" r:id="rId12"/>
  </p:sldIdLst>
  <p:sldSz cx="9326563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hlink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0" d="100"/>
          <a:sy n="150" d="100"/>
        </p:scale>
        <p:origin x="2010" y="132"/>
      </p:cViewPr>
      <p:guideLst>
        <p:guide orient="horz" pos="2160"/>
        <p:guide pos="2937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>
            <a:extLst>
              <a:ext uri="{FF2B5EF4-FFF2-40B4-BE49-F238E27FC236}">
                <a16:creationId xmlns:a16="http://schemas.microsoft.com/office/drawing/2014/main" id="{07FBC0D5-262B-43C1-B26C-0EAFD8AB116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3" name="Rectangle 3">
            <a:extLst>
              <a:ext uri="{FF2B5EF4-FFF2-40B4-BE49-F238E27FC236}">
                <a16:creationId xmlns:a16="http://schemas.microsoft.com/office/drawing/2014/main" id="{8CD3892D-D9D0-4E30-99C4-4DF7A5C4991A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4" name="Rectangle 4">
            <a:extLst>
              <a:ext uri="{FF2B5EF4-FFF2-40B4-BE49-F238E27FC236}">
                <a16:creationId xmlns:a16="http://schemas.microsoft.com/office/drawing/2014/main" id="{373DA57D-578B-47C3-B7EF-E74EDB1EC4DE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05" name="Rectangle 5">
            <a:extLst>
              <a:ext uri="{FF2B5EF4-FFF2-40B4-BE49-F238E27FC236}">
                <a16:creationId xmlns:a16="http://schemas.microsoft.com/office/drawing/2014/main" id="{59DF2CD1-49F6-47BB-9A9D-6FC724BC7C6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069671A7-FC97-42CF-A630-738C6310AF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15C762B-C302-4D49-978B-14CE2A2FA07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E7B8F7D1-CFCB-4224-8102-18987E968444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183343A-2717-475B-A53A-92C0EA02654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98550" y="685800"/>
            <a:ext cx="46609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A44E9CB2-FFDA-46A5-B000-285CFDD4B59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A72AF37F-1A61-411B-8A47-C8B2F720C3E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DF0E4299-1406-4D7D-889C-3775CBC5D4D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11C3730-072B-4D98-AB32-AB692D32A7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52A2DF1F-03D2-4F8C-ABDA-A33E8544F9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DDAC8AB9-0472-4783-8D87-42C9B3BBB225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7AEC783A-A353-4428-9071-041D918A628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6BC76EB4-D2A3-4320-A9F9-96CAB94D8FC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5CE385FA-0222-4D39-A776-B8E1E92289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4B0BA890-06E1-4130-B48B-BD4BFFAE2B13}" type="slidenum">
              <a:rPr lang="en-US" altLang="en-US"/>
              <a:pPr>
                <a:spcBef>
                  <a:spcPct val="0"/>
                </a:spcBef>
              </a:pPr>
              <a:t>10</a:t>
            </a:fld>
            <a:endParaRPr lang="en-US" altLang="en-US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473F01C6-5C6B-4794-AA9F-5A28AB3F2A7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853F4C1D-99BD-41D0-971F-7F50D5AC67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1A396975-899C-41D0-A099-C911F3D2717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598AFA8B-5371-4D1F-8147-D36C3A3FCFD6}" type="slidenum">
              <a:rPr lang="en-US" altLang="en-US"/>
              <a:pPr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290A3BAA-C6F2-4A24-A4C0-0C7625F7E9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7F0C9963-7CC5-447B-B1C7-0D0A27B4E6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>
            <a:extLst>
              <a:ext uri="{FF2B5EF4-FFF2-40B4-BE49-F238E27FC236}">
                <a16:creationId xmlns:a16="http://schemas.microsoft.com/office/drawing/2014/main" id="{7202CB83-3D83-43C4-9E3F-87E6DE3FF92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41F38E8-7931-41B2-8989-3269F2823D45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1ADE2B5E-2C3C-493A-B16A-F7F1C2D8C44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6E447F03-0F49-42FE-BE24-9FF6B6B394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6060CB4C-FAAA-4CE5-8795-B331FF4B82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246547A-6E8F-4109-9B83-454F33AC014D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9979D739-13E0-426F-B58A-CA96918155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58E0C969-B2D5-4DFA-96E5-A1625542448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605D290A-AFB3-4001-9E67-0EC8AAC321F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430951C-F865-4E0D-B65C-84F23619896B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BA653779-9670-46E2-8957-B05CDAD6E5A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343E9D46-6433-4E05-A1B5-DDA35F388F5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D0119F26-823B-4BFE-B5C7-F8C05BCD7F5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3B05FCB-5C6A-4FB4-83BE-4D00DEDEDC32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B2E8D598-F35D-42EA-A649-E10062C7C35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D6B7D7F2-8700-4282-811D-41B876CE0B1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EB3C8428-B296-46B2-8428-B4FAC1E001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B7FA692-51B2-4216-94EE-4BBEEC30E4EA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4544FDDD-2C46-4EF8-8000-4589DE95FEE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DE3BB61B-5AC5-437D-99C9-EC73077C40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1E899473-386D-42BC-B647-2E3EE36E1CE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75A6D77-24BD-4527-BB36-09705DB4826B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5FE19811-9753-4FE8-B994-33615656CD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63D116DE-4A61-4B5F-81E6-0BC280065D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EBF3D536-7419-4727-BAD5-0E4AB29B159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E83B7F4-D73C-4C7B-A944-F6D08A7AE430}" type="slidenum">
              <a:rPr lang="en-US" altLang="en-US"/>
              <a:pPr>
                <a:spcBef>
                  <a:spcPct val="0"/>
                </a:spcBef>
              </a:pPr>
              <a:t>8</a:t>
            </a:fld>
            <a:endParaRPr lang="en-US" altLang="en-US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3B1B18E2-ED4B-4CE8-BD0C-35725EB9AF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396B7A62-361E-4BE1-B0C2-82A3D18FDC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AEFD0243-515C-4F82-8E4F-CE39A429373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882D826A-1CF2-408F-AAD1-2A7E982313BB}" type="slidenum">
              <a:rPr lang="en-US" altLang="en-US"/>
              <a:pPr>
                <a:spcBef>
                  <a:spcPct val="0"/>
                </a:spcBef>
              </a:pPr>
              <a:t>9</a:t>
            </a:fld>
            <a:endParaRPr lang="en-US" altLang="en-US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A555E12A-B2E5-4FCA-BAE6-3B6A4973D0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F5A80B20-3325-47B3-857F-570369ED99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063F4D59-069D-4F32-9EF7-74F42940877D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188450" cy="1052513"/>
            <a:chOff x="0" y="1536"/>
            <a:chExt cx="5675" cy="663"/>
          </a:xfrm>
        </p:grpSpPr>
        <p:grpSp>
          <p:nvGrpSpPr>
            <p:cNvPr id="5" name="Group 3">
              <a:extLst>
                <a:ext uri="{FF2B5EF4-FFF2-40B4-BE49-F238E27FC236}">
                  <a16:creationId xmlns:a16="http://schemas.microsoft.com/office/drawing/2014/main" id="{D674249C-B0C6-483D-8066-F9A2703FDB9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>
                <a:extLst>
                  <a:ext uri="{FF2B5EF4-FFF2-40B4-BE49-F238E27FC236}">
                    <a16:creationId xmlns:a16="http://schemas.microsoft.com/office/drawing/2014/main" id="{C37464F2-DD77-48CF-881F-3B8DFF40ABF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13" name="Rectangle 5">
                <a:extLst>
                  <a:ext uri="{FF2B5EF4-FFF2-40B4-BE49-F238E27FC236}">
                    <a16:creationId xmlns:a16="http://schemas.microsoft.com/office/drawing/2014/main" id="{9813BC46-9887-4022-BA61-0E2EBBBD41D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7" y="336"/>
                <a:ext cx="289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</p:grpSp>
        <p:grpSp>
          <p:nvGrpSpPr>
            <p:cNvPr id="6" name="Group 6">
              <a:extLst>
                <a:ext uri="{FF2B5EF4-FFF2-40B4-BE49-F238E27FC236}">
                  <a16:creationId xmlns:a16="http://schemas.microsoft.com/office/drawing/2014/main" id="{11DE6685-4345-4ED4-80CB-7AEA6D40E18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>
                <a:extLst>
                  <a:ext uri="{FF2B5EF4-FFF2-40B4-BE49-F238E27FC236}">
                    <a16:creationId xmlns:a16="http://schemas.microsoft.com/office/drawing/2014/main" id="{E285AD0B-AAEF-4294-8F83-CF07B82E1A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6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  <p:sp>
            <p:nvSpPr>
              <p:cNvPr id="11" name="Rectangle 8">
                <a:extLst>
                  <a:ext uri="{FF2B5EF4-FFF2-40B4-BE49-F238E27FC236}">
                    <a16:creationId xmlns:a16="http://schemas.microsoft.com/office/drawing/2014/main" id="{9E796533-D46D-4869-B900-444270424B6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8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800" b="1">
                    <a:solidFill>
                      <a:schemeClr val="hlink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/>
              </a:p>
            </p:txBody>
          </p:sp>
        </p:grpSp>
        <p:sp>
          <p:nvSpPr>
            <p:cNvPr id="7" name="Rectangle 9">
              <a:extLst>
                <a:ext uri="{FF2B5EF4-FFF2-40B4-BE49-F238E27FC236}">
                  <a16:creationId xmlns:a16="http://schemas.microsoft.com/office/drawing/2014/main" id="{93C4D94F-680F-443E-B298-AEC097D603B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8" name="Rectangle 10">
              <a:extLst>
                <a:ext uri="{FF2B5EF4-FFF2-40B4-BE49-F238E27FC236}">
                  <a16:creationId xmlns:a16="http://schemas.microsoft.com/office/drawing/2014/main" id="{0BF77BA4-1EDA-4A3A-A3D3-5979A69583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  <p:sp>
          <p:nvSpPr>
            <p:cNvPr id="9" name="Rectangle 11">
              <a:extLst>
                <a:ext uri="{FF2B5EF4-FFF2-40B4-BE49-F238E27FC236}">
                  <a16:creationId xmlns:a16="http://schemas.microsoft.com/office/drawing/2014/main" id="{7716547C-2CC5-4D47-B04A-59FBCBF316CF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800" b="1">
                  <a:solidFill>
                    <a:schemeClr val="hlink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/>
            </a:p>
          </p:txBody>
        </p:sp>
      </p:grpSp>
      <p:sp>
        <p:nvSpPr>
          <p:cNvPr id="922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09650" y="1828800"/>
            <a:ext cx="7927975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2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98588" y="3886200"/>
            <a:ext cx="6529387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>
            <a:extLst>
              <a:ext uri="{FF2B5EF4-FFF2-40B4-BE49-F238E27FC236}">
                <a16:creationId xmlns:a16="http://schemas.microsoft.com/office/drawing/2014/main" id="{A8C25687-517B-49A8-983D-FCA865AFEC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1009650" y="6248400"/>
            <a:ext cx="19431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>
            <a:extLst>
              <a:ext uri="{FF2B5EF4-FFF2-40B4-BE49-F238E27FC236}">
                <a16:creationId xmlns:a16="http://schemas.microsoft.com/office/drawing/2014/main" id="{4B4E8EFF-2AD6-4AB2-A63E-6C971918F3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497263" y="6248400"/>
            <a:ext cx="2954337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Rectangle 16">
            <a:extLst>
              <a:ext uri="{FF2B5EF4-FFF2-40B4-BE49-F238E27FC236}">
                <a16:creationId xmlns:a16="http://schemas.microsoft.com/office/drawing/2014/main" id="{38EC7FC1-BB4D-4149-90E3-B744E878EF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994525" y="6248400"/>
            <a:ext cx="1943100" cy="457200"/>
          </a:xfrm>
        </p:spPr>
        <p:txBody>
          <a:bodyPr/>
          <a:lstStyle>
            <a:lvl1pPr>
              <a:defRPr smtClean="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CAA4DF49-52E4-47FD-8DB4-19FFF0B2995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4206629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97675FA0-0371-4A43-A965-07E77469EE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B0CED2B0-9F7E-428B-AE74-BB1AB71AA77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2C815E72-5605-4DBF-9FE5-97885F802C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6738F-A3CE-461A-A532-EA5FE91B2DD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665062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08838" y="617538"/>
            <a:ext cx="2117725" cy="57070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5663" y="617538"/>
            <a:ext cx="6200775" cy="57070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EF6B427C-7915-40F1-8A12-FD5C3D79195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B6A2F000-25B4-4A1A-8A88-E8B1CDF906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38768EA2-FFDF-42E7-9366-1B8B550E93B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5EDFCC-35BF-4334-9CD4-2713158874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52467060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D11C478E-A94A-4CB8-A98A-FC154676F3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6F392272-2F9C-4E25-8D4A-CAE64DFCAA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9F90E54D-00EC-446E-B3AD-B213A581F84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EDC52-B38B-4D2F-A3AB-D3C7650354F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4864102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600" y="4406900"/>
            <a:ext cx="792797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600" y="2906713"/>
            <a:ext cx="7927975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C2C42C82-1D9B-419D-90BB-B26A4B4672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>
            <a:extLst>
              <a:ext uri="{FF2B5EF4-FFF2-40B4-BE49-F238E27FC236}">
                <a16:creationId xmlns:a16="http://schemas.microsoft.com/office/drawing/2014/main" id="{8BF24817-A269-452E-96ED-C91EAEC895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6086733C-2DA9-416E-8B84-3BEE192EE3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4779D6-2AB7-47A2-9ACB-AFB3F200489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3870190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5663" y="1828800"/>
            <a:ext cx="415925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67313" y="1828800"/>
            <a:ext cx="415925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F94F5A08-67E3-45C1-A070-6B6403919B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7C08C5D7-E776-4239-90A3-E16410C348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C7150AF0-5799-41B7-9BC8-C6C854F0E62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E9638D-8E4F-430F-9218-432D3041E4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900546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274638"/>
            <a:ext cx="8393113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6725" y="1535113"/>
            <a:ext cx="412115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725" y="2174875"/>
            <a:ext cx="412115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7100" y="1535113"/>
            <a:ext cx="4122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7100" y="2174875"/>
            <a:ext cx="4122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CA262CB6-E7CC-469A-81BB-5A8845B4F86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45232DCB-F3BF-4CA6-A0D7-D313F60E87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>
            <a:extLst>
              <a:ext uri="{FF2B5EF4-FFF2-40B4-BE49-F238E27FC236}">
                <a16:creationId xmlns:a16="http://schemas.microsoft.com/office/drawing/2014/main" id="{6E3A9138-EEA8-4649-AC47-7BC8A20BFB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877A4-4629-4292-95FA-4D3AF53D3B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5851238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E456A97F-48EA-4719-ACAD-B82F89CDAE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>
            <a:extLst>
              <a:ext uri="{FF2B5EF4-FFF2-40B4-BE49-F238E27FC236}">
                <a16:creationId xmlns:a16="http://schemas.microsoft.com/office/drawing/2014/main" id="{700486A6-F9EA-4054-BE1A-2EFB4A0797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ACA36131-AF84-44FA-BDB3-27531F83E3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E6F4E5-310F-4062-9656-BCF836B63CC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9578368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69549F50-B385-437A-A6EC-E5890006A5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>
            <a:extLst>
              <a:ext uri="{FF2B5EF4-FFF2-40B4-BE49-F238E27FC236}">
                <a16:creationId xmlns:a16="http://schemas.microsoft.com/office/drawing/2014/main" id="{C70FCAB4-B338-4362-A0B1-D155C91D57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1FD6E803-F3B1-4482-AFA2-9D93322CE66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18687-B439-4C0B-A7A9-7112EF5D5C5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9945553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725" y="273050"/>
            <a:ext cx="3068638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6488" y="273050"/>
            <a:ext cx="52133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6725" y="1435100"/>
            <a:ext cx="30686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9F92F0B1-1274-4EF5-8751-0208CF32497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DBFCEE71-4A74-40AA-83B6-7F846E548A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260FCD6F-4E2E-4E40-A6E8-38F44EC2D16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348A8-EC8F-46BA-94DD-6975917733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4127752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800600"/>
            <a:ext cx="5595938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612775"/>
            <a:ext cx="559593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5367338"/>
            <a:ext cx="559593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2111B009-EFBE-4F1C-8E63-ACA6F5C1724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9DF5ADE8-4470-4249-90C6-4CF74FC8F7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33A082FF-1AB1-49F2-9352-AFC71533932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C2308B-149B-41DE-9530-176B79A4B0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1102164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28284DD-5601-40C7-8334-1F5105263477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425450" y="1098550"/>
            <a:ext cx="447675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b="0">
              <a:solidFill>
                <a:schemeClr val="tx1"/>
              </a:solidFill>
              <a:latin typeface="Tahoma" panose="020B0604030504040204" pitchFamily="34" charset="0"/>
            </a:endParaRP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89FAFF9-F620-434E-9C7A-CDE3EB912D66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815975" y="1098550"/>
            <a:ext cx="33496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b="0">
              <a:solidFill>
                <a:schemeClr val="tx1"/>
              </a:solidFill>
              <a:latin typeface="Tahoma" panose="020B0604030504040204" pitchFamily="34" charset="0"/>
            </a:endParaRP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CC0EC2BE-4AB1-4BAC-9D52-0B3C09F3283A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552450" y="1520825"/>
            <a:ext cx="430213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b="0">
              <a:solidFill>
                <a:schemeClr val="tx1"/>
              </a:solidFill>
              <a:latin typeface="Tahoma" panose="020B0604030504040204" pitchFamily="34" charset="0"/>
            </a:endParaRPr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AE6DB99F-DDF8-45DB-865E-DDC6F5D92B78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928688" y="1520825"/>
            <a:ext cx="376237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b="0">
              <a:solidFill>
                <a:schemeClr val="tx1"/>
              </a:solidFill>
              <a:latin typeface="Tahoma" panose="020B0604030504040204" pitchFamily="34" charset="0"/>
            </a:endParaRP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6DDA4DF-4254-4347-9DDD-6EB52607DAA9}"/>
              </a:ext>
            </a:extLst>
          </p:cNvPr>
          <p:cNvSpPr>
            <a:spLocks noChangeArrowheads="1"/>
          </p:cNvSpPr>
          <p:nvPr/>
        </p:nvSpPr>
        <p:spPr bwMode="ltGray">
          <a:xfrm>
            <a:off x="130175" y="1447800"/>
            <a:ext cx="571500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b="0">
              <a:solidFill>
                <a:schemeClr val="tx1"/>
              </a:solidFill>
              <a:latin typeface="Tahoma" panose="020B0604030504040204" pitchFamily="34" charset="0"/>
            </a:endParaRP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BD0A9BAC-2C90-4614-B34B-63419AF0F3E2}"/>
              </a:ext>
            </a:extLst>
          </p:cNvPr>
          <p:cNvSpPr>
            <a:spLocks noChangeArrowheads="1"/>
          </p:cNvSpPr>
          <p:nvPr/>
        </p:nvSpPr>
        <p:spPr bwMode="gray">
          <a:xfrm>
            <a:off x="777875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b="0">
              <a:solidFill>
                <a:schemeClr val="tx1"/>
              </a:solidFill>
              <a:latin typeface="Tahoma" panose="020B0604030504040204" pitchFamily="34" charset="0"/>
            </a:endParaRPr>
          </a:p>
        </p:txBody>
      </p:sp>
      <p:sp>
        <p:nvSpPr>
          <p:cNvPr id="1032" name="Rectangle 8">
            <a:extLst>
              <a:ext uri="{FF2B5EF4-FFF2-40B4-BE49-F238E27FC236}">
                <a16:creationId xmlns:a16="http://schemas.microsoft.com/office/drawing/2014/main" id="{4EF0119C-5A20-4E06-A6C4-5321A72523C4}"/>
              </a:ext>
            </a:extLst>
          </p:cNvPr>
          <p:cNvSpPr>
            <a:spLocks noChangeArrowheads="1"/>
          </p:cNvSpPr>
          <p:nvPr/>
        </p:nvSpPr>
        <p:spPr bwMode="gray">
          <a:xfrm>
            <a:off x="452438" y="1781175"/>
            <a:ext cx="8389937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hlink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endParaRPr kumimoji="1" lang="en-US" altLang="en-US" sz="2400" b="0">
              <a:solidFill>
                <a:schemeClr val="tx1"/>
              </a:solidFill>
              <a:latin typeface="Tahoma" panose="020B0604030504040204" pitchFamily="34" charset="0"/>
            </a:endParaRPr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EDFB3CF4-E92C-4BC0-A1D6-6456CAB9BD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73163" y="617538"/>
            <a:ext cx="794861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4" name="Rectangle 10">
            <a:extLst>
              <a:ext uri="{FF2B5EF4-FFF2-40B4-BE49-F238E27FC236}">
                <a16:creationId xmlns:a16="http://schemas.microsoft.com/office/drawing/2014/main" id="{2A32DC84-06BE-420B-B4BC-221C67C3C3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55663" y="1828800"/>
            <a:ext cx="84709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203" name="Rectangle 11">
            <a:extLst>
              <a:ext uri="{FF2B5EF4-FFF2-40B4-BE49-F238E27FC236}">
                <a16:creationId xmlns:a16="http://schemas.microsoft.com/office/drawing/2014/main" id="{AFBBEC79-27F9-4DE0-8228-EE4A77E00E9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33450" y="6324600"/>
            <a:ext cx="19415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04" name="Rectangle 12">
            <a:extLst>
              <a:ext uri="{FF2B5EF4-FFF2-40B4-BE49-F238E27FC236}">
                <a16:creationId xmlns:a16="http://schemas.microsoft.com/office/drawing/2014/main" id="{98CFA57B-1B7A-46D8-8E76-FBDEFD9FDA5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19475" y="6324600"/>
            <a:ext cx="2954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205" name="Rectangle 13">
            <a:extLst>
              <a:ext uri="{FF2B5EF4-FFF2-40B4-BE49-F238E27FC236}">
                <a16:creationId xmlns:a16="http://schemas.microsoft.com/office/drawing/2014/main" id="{438A3D5A-AD8A-4B44-8406-3F2492C74CA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6738" y="6324600"/>
            <a:ext cx="1943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b="0" smtClean="0">
                <a:solidFill>
                  <a:schemeClr val="tx1"/>
                </a:solidFill>
                <a:latin typeface="Tahoma" panose="020B0604030504040204" pitchFamily="34" charset="0"/>
              </a:defRPr>
            </a:lvl1pPr>
          </a:lstStyle>
          <a:p>
            <a:pPr>
              <a:defRPr/>
            </a:pPr>
            <a:fld id="{B9E81ED8-F354-4F0A-927C-208CEA33E6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ransition>
    <p:random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6">
            <a:extLst>
              <a:ext uri="{FF2B5EF4-FFF2-40B4-BE49-F238E27FC236}">
                <a16:creationId xmlns:a16="http://schemas.microsoft.com/office/drawing/2014/main" id="{081D536D-FE16-487E-8439-37069727FD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DD01880-9759-4C45-A925-710FA2FE5782}" type="slidenum">
              <a:rPr lang="en-US" altLang="en-US" sz="1400">
                <a:solidFill>
                  <a:schemeClr val="bg2"/>
                </a:solidFill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>
              <a:solidFill>
                <a:schemeClr val="bg2"/>
              </a:solidFill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9A58AA16-2E05-476D-B8DE-C4CEA435658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i="1" dirty="0">
                <a:latin typeface="Arial" panose="020B0604020202020204" pitchFamily="34" charset="0"/>
              </a:rPr>
              <a:t>Do It Yourself Craft Supplies</a:t>
            </a:r>
            <a:br>
              <a:rPr lang="en-US" altLang="en-US" b="1" i="1" dirty="0">
                <a:latin typeface="Arial" panose="020B0604020202020204" pitchFamily="34" charset="0"/>
              </a:rPr>
            </a:br>
            <a:r>
              <a:rPr lang="en-US" altLang="en-US" b="1" i="1" dirty="0">
                <a:latin typeface="Arial" panose="020B0604020202020204" pitchFamily="34" charset="0"/>
              </a:rPr>
              <a:t>Student Coaching Notes</a:t>
            </a:r>
          </a:p>
        </p:txBody>
      </p:sp>
      <p:pic>
        <p:nvPicPr>
          <p:cNvPr id="5124" name="Picture 9" descr="paints">
            <a:extLst>
              <a:ext uri="{FF2B5EF4-FFF2-40B4-BE49-F238E27FC236}">
                <a16:creationId xmlns:a16="http://schemas.microsoft.com/office/drawing/2014/main" id="{2CC1E41F-01A3-4C35-80BF-DD1C23DC53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581400"/>
            <a:ext cx="2971800" cy="272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5">
            <a:extLst>
              <a:ext uri="{FF2B5EF4-FFF2-40B4-BE49-F238E27FC236}">
                <a16:creationId xmlns:a16="http://schemas.microsoft.com/office/drawing/2014/main" id="{FE630314-42DF-47A3-89E9-3ECDCC65C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E48176B-1562-4F8C-94A9-94630A6104C7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80B1D50E-DAC0-4D04-9376-21386837FB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i="1">
                <a:latin typeface="Arial" panose="020B0604020202020204" pitchFamily="34" charset="0"/>
              </a:rPr>
              <a:t>Question 4:</a:t>
            </a:r>
            <a:br>
              <a:rPr lang="en-US" altLang="en-US" b="1" i="1">
                <a:latin typeface="Arial" panose="020B0604020202020204" pitchFamily="34" charset="0"/>
              </a:rPr>
            </a:br>
            <a:r>
              <a:rPr lang="en-US" altLang="en-US" b="1" i="1">
                <a:latin typeface="Arial" panose="020B0604020202020204" pitchFamily="34" charset="0"/>
              </a:rPr>
              <a:t>Reasonable Manner</a:t>
            </a: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1606AE2B-6DBD-4E20-82FF-5FC00672B5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5663" y="1981200"/>
            <a:ext cx="84709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>
                <a:latin typeface="Arial" panose="020B0604020202020204" pitchFamily="34" charset="0"/>
                <a:cs typeface="Times New Roman" panose="02020603050405020304" pitchFamily="18" charset="0"/>
              </a:rPr>
              <a:t>No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Times New Roman" panose="02020603050405020304" pitchFamily="18" charset="0"/>
              </a:rPr>
              <a:t>Use of threats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Times New Roman" panose="02020603050405020304" pitchFamily="18" charset="0"/>
              </a:rPr>
              <a:t>Coercion of customer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Times New Roman" panose="02020603050405020304" pitchFamily="18" charset="0"/>
              </a:rPr>
              <a:t>Intimidation of customer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Times New Roman" panose="02020603050405020304" pitchFamily="18" charset="0"/>
              </a:rPr>
              <a:t>Use of abusive language towards the customer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Times New Roman" panose="02020603050405020304" pitchFamily="18" charset="0"/>
              </a:rPr>
              <a:t>Use of force against the customer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Times New Roman" panose="02020603050405020304" pitchFamily="18" charset="0"/>
              </a:rPr>
              <a:t>Failure to promptly inform the customer of the reasons for the detention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latin typeface="Arial" panose="020B0604020202020204" pitchFamily="34" charset="0"/>
                <a:cs typeface="Times New Roman" panose="02020603050405020304" pitchFamily="18" charset="0"/>
              </a:rPr>
              <a:t>Detention takes place in public next others</a:t>
            </a:r>
            <a:r>
              <a:rPr lang="en-US" altLang="en-US" sz="2800">
                <a:latin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5">
            <a:extLst>
              <a:ext uri="{FF2B5EF4-FFF2-40B4-BE49-F238E27FC236}">
                <a16:creationId xmlns:a16="http://schemas.microsoft.com/office/drawing/2014/main" id="{9CF536CC-5774-41D4-8A64-D66C12641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8D265B6-3635-4F5A-9530-75CFB359B08A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25603" name="Rectangle 1026">
            <a:extLst>
              <a:ext uri="{FF2B5EF4-FFF2-40B4-BE49-F238E27FC236}">
                <a16:creationId xmlns:a16="http://schemas.microsoft.com/office/drawing/2014/main" id="{E5927FDB-A04B-4451-9629-42C02851C1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i="1">
                <a:latin typeface="Arial" panose="020B0604020202020204" pitchFamily="34" charset="0"/>
              </a:rPr>
              <a:t>Question 5: Future Income Compensation</a:t>
            </a:r>
          </a:p>
        </p:txBody>
      </p:sp>
      <p:sp>
        <p:nvSpPr>
          <p:cNvPr id="25604" name="Rectangle 1027">
            <a:extLst>
              <a:ext uri="{FF2B5EF4-FFF2-40B4-BE49-F238E27FC236}">
                <a16:creationId xmlns:a16="http://schemas.microsoft.com/office/drawing/2014/main" id="{AEA27B77-D0F7-4505-819E-0B49343B14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0088" y="1905000"/>
            <a:ext cx="7926387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u="sng">
                <a:latin typeface="Arial" panose="020B0604020202020204" pitchFamily="34" charset="0"/>
              </a:rPr>
              <a:t>Goal of compensatory damages</a:t>
            </a:r>
            <a:r>
              <a:rPr lang="en-US" altLang="en-US">
                <a:latin typeface="Arial" panose="020B0604020202020204" pitchFamily="34" charset="0"/>
              </a:rPr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latin typeface="Arial" panose="020B0604020202020204" pitchFamily="34" charset="0"/>
              </a:rPr>
              <a:t>Make the injured party whole again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u="sng">
                <a:latin typeface="Arial" panose="020B0604020202020204" pitchFamily="34" charset="0"/>
              </a:rPr>
              <a:t>Lost future incomes are recoverable</a:t>
            </a:r>
            <a:r>
              <a:rPr lang="en-US" altLang="en-US">
                <a:latin typeface="Arial" panose="020B0604020202020204" pitchFamily="34" charset="0"/>
              </a:rPr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latin typeface="Arial" panose="020B0604020202020204" pitchFamily="34" charset="0"/>
                <a:cs typeface="Times New Roman" panose="02020603050405020304" pitchFamily="18" charset="0"/>
              </a:rPr>
              <a:t>Nature and occurrence of lost future income must be shown by evidence of reasonable reliability, not mere speculation.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latin typeface="Arial" panose="020B0604020202020204" pitchFamily="34" charset="0"/>
                <a:cs typeface="Times New Roman" panose="02020603050405020304" pitchFamily="18" charset="0"/>
              </a:rPr>
              <a:t>Evidence of reasonable reliability may include reliance on specific statistical models based on past earning records.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>
                <a:latin typeface="Arial" panose="020B0604020202020204" pitchFamily="34" charset="0"/>
                <a:cs typeface="Times New Roman" panose="02020603050405020304" pitchFamily="18" charset="0"/>
              </a:rPr>
              <a:t>Proper measurement of damages is the present value of net future income after taxes.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>
            <a:extLst>
              <a:ext uri="{FF2B5EF4-FFF2-40B4-BE49-F238E27FC236}">
                <a16:creationId xmlns:a16="http://schemas.microsoft.com/office/drawing/2014/main" id="{AE2AFE63-0ABC-4F2A-8004-3EB336733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BD56813-44DE-4569-BD4B-58F5A033977A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7EB56B91-8483-4D17-BF7C-89783623D8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i="1">
                <a:latin typeface="Arial" panose="020B0604020202020204" pitchFamily="34" charset="0"/>
              </a:rPr>
              <a:t>Concepts Covered</a:t>
            </a:r>
          </a:p>
        </p:txBody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B35C237B-A55E-4653-93D6-1EBDF7D0E98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5663" y="1600200"/>
            <a:ext cx="84709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2800">
                <a:latin typeface="Arial" panose="020B0604020202020204" pitchFamily="34" charset="0"/>
              </a:rPr>
              <a:t>Statistics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2800">
                <a:latin typeface="Arial" panose="020B0604020202020204" pitchFamily="34" charset="0"/>
              </a:rPr>
              <a:t>Macroeconomics</a:t>
            </a:r>
          </a:p>
          <a:p>
            <a:pPr eaLnBrk="1" hangingPunct="1"/>
            <a:endParaRPr lang="en-US" altLang="en-US" sz="28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2800">
                <a:latin typeface="Arial" panose="020B0604020202020204" pitchFamily="34" charset="0"/>
              </a:rPr>
              <a:t>Financial Accounting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2800">
                <a:latin typeface="Arial" panose="020B0604020202020204" pitchFamily="34" charset="0"/>
              </a:rPr>
              <a:t>Business Law</a:t>
            </a:r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>
            <a:extLst>
              <a:ext uri="{FF2B5EF4-FFF2-40B4-BE49-F238E27FC236}">
                <a16:creationId xmlns:a16="http://schemas.microsoft.com/office/drawing/2014/main" id="{0B523B33-4F73-4AFC-B2C6-49B52D5C5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DB45400-5E07-47DC-8D52-C0CD8AE94EDF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13F8EA39-30D6-44E3-B0D1-170F9440E71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i="1" dirty="0">
                <a:latin typeface="Arial" panose="020B0604020202020204" pitchFamily="34" charset="0"/>
              </a:rPr>
              <a:t>Question 1: Determining Mrs. Bella’s Real Income</a:t>
            </a:r>
          </a:p>
        </p:txBody>
      </p:sp>
      <p:sp>
        <p:nvSpPr>
          <p:cNvPr id="205828" name="Rectangle 4">
            <a:extLst>
              <a:ext uri="{FF2B5EF4-FFF2-40B4-BE49-F238E27FC236}">
                <a16:creationId xmlns:a16="http://schemas.microsoft.com/office/drawing/2014/main" id="{F6546F0C-3206-4109-86D1-C63B1446EA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5663" y="1981200"/>
            <a:ext cx="84709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Divide Price Index by 100 to Obtain Adjusted  Price Index</a:t>
            </a:r>
          </a:p>
          <a:p>
            <a:pPr eaLnBrk="1" hangingPunct="1">
              <a:lnSpc>
                <a:spcPct val="45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Divide Gross Income by Adjusted Price Index to Obtain Real Income</a:t>
            </a:r>
          </a:p>
          <a:p>
            <a:pPr eaLnBrk="1" hangingPunct="1">
              <a:lnSpc>
                <a:spcPct val="40000"/>
              </a:lnSpc>
              <a:buFont typeface="Wingdings" panose="05000000000000000000" pitchFamily="2" charset="2"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Example, For 1991:                                                                                                                                                                                           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/>
              <a:t>	Adjusted Price Index = </a:t>
            </a:r>
            <a:r>
              <a:rPr lang="en-US" altLang="en-US" i="1">
                <a:solidFill>
                  <a:schemeClr val="hlink"/>
                </a:solidFill>
              </a:rPr>
              <a:t>136.2/100</a:t>
            </a:r>
            <a:r>
              <a:rPr lang="en-US" altLang="en-US"/>
              <a:t> = </a:t>
            </a:r>
            <a:r>
              <a:rPr lang="en-US" altLang="en-US" i="1">
                <a:solidFill>
                  <a:schemeClr val="hlink"/>
                </a:solidFill>
              </a:rPr>
              <a:t>1.362</a:t>
            </a:r>
            <a:r>
              <a:rPr lang="en-US" altLang="en-US"/>
              <a:t>                                                           Real Income = </a:t>
            </a:r>
            <a:r>
              <a:rPr lang="en-US" altLang="en-US" i="1">
                <a:solidFill>
                  <a:schemeClr val="hlink"/>
                </a:solidFill>
              </a:rPr>
              <a:t>$50,599/1.362</a:t>
            </a:r>
            <a:r>
              <a:rPr lang="en-US" altLang="en-US"/>
              <a:t> = </a:t>
            </a:r>
            <a:r>
              <a:rPr lang="en-US" altLang="en-US" i="1">
                <a:solidFill>
                  <a:schemeClr val="hlink"/>
                </a:solidFill>
              </a:rPr>
              <a:t>$37,150.51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8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8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8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8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8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82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28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>
            <a:extLst>
              <a:ext uri="{FF2B5EF4-FFF2-40B4-BE49-F238E27FC236}">
                <a16:creationId xmlns:a16="http://schemas.microsoft.com/office/drawing/2014/main" id="{AF0EAD87-3529-49EC-95FC-7AA7E3D6F0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75B7B88-59C3-4B67-8670-EF38717399F6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/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5B629E68-9E15-48F0-8811-ABB96A942C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i="1">
                <a:latin typeface="Arial" panose="020B0604020202020204" pitchFamily="34" charset="0"/>
              </a:rPr>
              <a:t>Question 1:</a:t>
            </a:r>
            <a:br>
              <a:rPr lang="en-US" altLang="en-US" b="1" i="1">
                <a:latin typeface="Arial" panose="020B0604020202020204" pitchFamily="34" charset="0"/>
              </a:rPr>
            </a:br>
            <a:r>
              <a:rPr lang="en-US" altLang="en-US" b="1" i="1">
                <a:latin typeface="Arial" panose="020B0604020202020204" pitchFamily="34" charset="0"/>
              </a:rPr>
              <a:t>Descriptive Statistics</a:t>
            </a:r>
          </a:p>
        </p:txBody>
      </p:sp>
      <p:sp>
        <p:nvSpPr>
          <p:cNvPr id="207875" name="Rectangle 3">
            <a:extLst>
              <a:ext uri="{FF2B5EF4-FFF2-40B4-BE49-F238E27FC236}">
                <a16:creationId xmlns:a16="http://schemas.microsoft.com/office/drawing/2014/main" id="{F692D2CF-88A2-4CA5-B77A-455794BAE4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5663" y="1600200"/>
            <a:ext cx="84709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latin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2800">
                <a:latin typeface="Arial" panose="020B0604020202020204" pitchFamily="34" charset="0"/>
              </a:rPr>
              <a:t>Find the Value of and Know the Meaning of: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en-US" sz="28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2800" i="1">
                <a:solidFill>
                  <a:schemeClr val="hlink"/>
                </a:solidFill>
                <a:latin typeface="Arial" panose="020B0604020202020204" pitchFamily="34" charset="0"/>
              </a:rPr>
              <a:t>Mean</a:t>
            </a:r>
          </a:p>
          <a:p>
            <a:pPr eaLnBrk="1" hangingPunct="1">
              <a:lnSpc>
                <a:spcPct val="30000"/>
              </a:lnSpc>
              <a:buFont typeface="Wingdings" panose="05000000000000000000" pitchFamily="2" charset="2"/>
              <a:buNone/>
            </a:pPr>
            <a:endParaRPr lang="en-US" altLang="en-US" sz="2800" i="1">
              <a:solidFill>
                <a:schemeClr val="hlink"/>
              </a:solidFill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2800" i="1">
                <a:solidFill>
                  <a:schemeClr val="hlink"/>
                </a:solidFill>
                <a:latin typeface="Arial" panose="020B0604020202020204" pitchFamily="34" charset="0"/>
              </a:rPr>
              <a:t>Median</a:t>
            </a:r>
          </a:p>
          <a:p>
            <a:pPr eaLnBrk="1" hangingPunct="1">
              <a:lnSpc>
                <a:spcPct val="30000"/>
              </a:lnSpc>
              <a:buFont typeface="Wingdings" panose="05000000000000000000" pitchFamily="2" charset="2"/>
              <a:buNone/>
            </a:pPr>
            <a:endParaRPr lang="en-US" altLang="en-US" sz="2800" i="1">
              <a:solidFill>
                <a:schemeClr val="hlink"/>
              </a:solidFill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2800" i="1">
                <a:solidFill>
                  <a:schemeClr val="hlink"/>
                </a:solidFill>
                <a:latin typeface="Arial" panose="020B0604020202020204" pitchFamily="34" charset="0"/>
              </a:rPr>
              <a:t>Sample Variance</a:t>
            </a:r>
          </a:p>
          <a:p>
            <a:pPr eaLnBrk="1" hangingPunct="1">
              <a:lnSpc>
                <a:spcPct val="30000"/>
              </a:lnSpc>
              <a:buFont typeface="Wingdings" panose="05000000000000000000" pitchFamily="2" charset="2"/>
              <a:buNone/>
            </a:pPr>
            <a:endParaRPr lang="en-US" altLang="en-US" sz="2800" i="1">
              <a:solidFill>
                <a:schemeClr val="hlink"/>
              </a:solidFill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2800" i="1">
                <a:solidFill>
                  <a:schemeClr val="hlink"/>
                </a:solidFill>
                <a:latin typeface="Arial" panose="020B0604020202020204" pitchFamily="34" charset="0"/>
              </a:rPr>
              <a:t>Standard Deviation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78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7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07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078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78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2C4E8B9D-9B89-4FB1-AE4E-7F4DA01E2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5463774-F293-4DB2-90F0-773B7242E197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E2B577EF-5338-4C7E-A645-03B0C8B1C6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i="1">
                <a:latin typeface="Arial" panose="020B0604020202020204" pitchFamily="34" charset="0"/>
              </a:rPr>
              <a:t>Question 2:</a:t>
            </a:r>
            <a:br>
              <a:rPr lang="en-US" altLang="en-US" b="1" i="1">
                <a:latin typeface="Arial" panose="020B0604020202020204" pitchFamily="34" charset="0"/>
              </a:rPr>
            </a:br>
            <a:r>
              <a:rPr lang="en-US" altLang="en-US" b="1" i="1">
                <a:latin typeface="Arial" panose="020B0604020202020204" pitchFamily="34" charset="0"/>
              </a:rPr>
              <a:t>What is a Price Index?</a:t>
            </a:r>
          </a:p>
        </p:txBody>
      </p:sp>
      <p:sp>
        <p:nvSpPr>
          <p:cNvPr id="211971" name="Rectangle 3">
            <a:extLst>
              <a:ext uri="{FF2B5EF4-FFF2-40B4-BE49-F238E27FC236}">
                <a16:creationId xmlns:a16="http://schemas.microsoft.com/office/drawing/2014/main" id="{069768E4-003C-4ABF-8D76-0F0C3F47A86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5663" y="1600200"/>
            <a:ext cx="8470900" cy="44958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US" altLang="en-US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2800">
                <a:latin typeface="Arial" panose="020B0604020202020204" pitchFamily="34" charset="0"/>
              </a:rPr>
              <a:t>Shows Relationship between Price Level in    Given Year and Price Level in Base Year.</a:t>
            </a:r>
          </a:p>
          <a:p>
            <a:pPr eaLnBrk="1" hangingPunct="1">
              <a:lnSpc>
                <a:spcPct val="30000"/>
              </a:lnSpc>
              <a:buFont typeface="Wingdings" panose="05000000000000000000" pitchFamily="2" charset="2"/>
              <a:buNone/>
            </a:pPr>
            <a:endParaRPr lang="en-US" altLang="en-US" sz="28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2800">
                <a:latin typeface="Arial" panose="020B0604020202020204" pitchFamily="34" charset="0"/>
              </a:rPr>
              <a:t>The Base Year in Case is 1982-1984.  Price   Index for Base Year is Always 100.</a:t>
            </a:r>
          </a:p>
          <a:p>
            <a:pPr eaLnBrk="1" hangingPunct="1">
              <a:lnSpc>
                <a:spcPct val="30000"/>
              </a:lnSpc>
            </a:pPr>
            <a:endParaRPr lang="en-US" altLang="en-US" sz="28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z="2800">
                <a:latin typeface="Arial" panose="020B0604020202020204" pitchFamily="34" charset="0"/>
              </a:rPr>
              <a:t>Index of 136.2 for 1991 Means General Level      of Prices Has Risen 36.2% since 1982-1984       for Bundle of Goods Purchased in 1982-1984.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19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19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1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197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5">
            <a:extLst>
              <a:ext uri="{FF2B5EF4-FFF2-40B4-BE49-F238E27FC236}">
                <a16:creationId xmlns:a16="http://schemas.microsoft.com/office/drawing/2014/main" id="{4FEE68F1-01EA-475B-8B29-E1F9F197A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43E22FF-3F42-4134-A042-1DE74D2A92B0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C5FE9179-E06B-4C33-B053-130CF6B252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i="1">
                <a:latin typeface="Arial" panose="020B0604020202020204" pitchFamily="34" charset="0"/>
              </a:rPr>
              <a:t>Question 2:</a:t>
            </a:r>
            <a:br>
              <a:rPr lang="en-US" altLang="en-US" b="1" i="1">
                <a:latin typeface="Arial" panose="020B0604020202020204" pitchFamily="34" charset="0"/>
              </a:rPr>
            </a:br>
            <a:r>
              <a:rPr lang="en-US" altLang="en-US" b="1" i="1">
                <a:latin typeface="Arial" panose="020B0604020202020204" pitchFamily="34" charset="0"/>
              </a:rPr>
              <a:t>Regression Results</a:t>
            </a:r>
          </a:p>
        </p:txBody>
      </p:sp>
      <p:sp>
        <p:nvSpPr>
          <p:cNvPr id="218115" name="Rectangle 3">
            <a:extLst>
              <a:ext uri="{FF2B5EF4-FFF2-40B4-BE49-F238E27FC236}">
                <a16:creationId xmlns:a16="http://schemas.microsoft.com/office/drawing/2014/main" id="{9DCEBE9E-077E-4EB3-B021-9B22287F0CC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133600"/>
            <a:ext cx="8470900" cy="4419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>
                <a:latin typeface="Arial" panose="020B0604020202020204" pitchFamily="34" charset="0"/>
              </a:rPr>
              <a:t>Show the Value of and Know the Meaning of:</a:t>
            </a:r>
          </a:p>
          <a:p>
            <a:pPr eaLnBrk="1" hangingPunct="1">
              <a:lnSpc>
                <a:spcPct val="30000"/>
              </a:lnSpc>
              <a:buFont typeface="Wingdings" panose="05000000000000000000" pitchFamily="2" charset="2"/>
              <a:buNone/>
            </a:pPr>
            <a:endParaRPr lang="en-US" altLang="en-US" sz="100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i="1">
                <a:solidFill>
                  <a:schemeClr val="hlink"/>
                </a:solidFill>
                <a:latin typeface="Arial" panose="020B0604020202020204" pitchFamily="34" charset="0"/>
              </a:rPr>
              <a:t>Coefficient of Determination (R Square)</a:t>
            </a:r>
          </a:p>
          <a:p>
            <a:pPr eaLnBrk="1" hangingPunct="1">
              <a:lnSpc>
                <a:spcPct val="30000"/>
              </a:lnSpc>
              <a:buFont typeface="Wingdings" panose="05000000000000000000" pitchFamily="2" charset="2"/>
              <a:buNone/>
            </a:pPr>
            <a:endParaRPr lang="en-US" altLang="en-US" i="1">
              <a:solidFill>
                <a:schemeClr val="hlink"/>
              </a:solidFill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i="1">
                <a:solidFill>
                  <a:schemeClr val="hlink"/>
                </a:solidFill>
                <a:latin typeface="Arial" panose="020B0604020202020204" pitchFamily="34" charset="0"/>
              </a:rPr>
              <a:t>p-Value for Year</a:t>
            </a:r>
          </a:p>
          <a:p>
            <a:pPr eaLnBrk="1" hangingPunct="1">
              <a:lnSpc>
                <a:spcPct val="30000"/>
              </a:lnSpc>
            </a:pPr>
            <a:endParaRPr lang="en-US" altLang="en-US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i="1">
                <a:solidFill>
                  <a:schemeClr val="hlink"/>
                </a:solidFill>
                <a:latin typeface="Arial" panose="020B0604020202020204" pitchFamily="34" charset="0"/>
              </a:rPr>
              <a:t>Regression Coefficient for Year</a:t>
            </a:r>
          </a:p>
          <a:p>
            <a:pPr eaLnBrk="1" hangingPunct="1">
              <a:lnSpc>
                <a:spcPct val="30000"/>
              </a:lnSpc>
            </a:pPr>
            <a:endParaRPr lang="en-US" altLang="en-US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i="1">
                <a:solidFill>
                  <a:schemeClr val="hlink"/>
                </a:solidFill>
                <a:latin typeface="Arial" panose="020B0604020202020204" pitchFamily="34" charset="0"/>
              </a:rPr>
              <a:t>Regression Equation: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>
                <a:solidFill>
                  <a:schemeClr val="tx2"/>
                </a:solidFill>
                <a:latin typeface="Arial" panose="020B0604020202020204" pitchFamily="34" charset="0"/>
              </a:rPr>
              <a:t>Price Index = Intercept + (Coefficient) x (Year)</a:t>
            </a:r>
          </a:p>
          <a:p>
            <a:pPr eaLnBrk="1" hangingPunct="1">
              <a:lnSpc>
                <a:spcPct val="30000"/>
              </a:lnSpc>
              <a:buFont typeface="Wingdings" panose="05000000000000000000" pitchFamily="2" charset="2"/>
              <a:buNone/>
            </a:pPr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18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18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81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181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81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181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5">
            <a:extLst>
              <a:ext uri="{FF2B5EF4-FFF2-40B4-BE49-F238E27FC236}">
                <a16:creationId xmlns:a16="http://schemas.microsoft.com/office/drawing/2014/main" id="{67519DAC-B28F-41F4-819C-9FE6B7D5D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C4F6760-792E-4ECD-877C-DE2B44F761CF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339BEC3E-03DD-470C-9D0C-5839453847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58875" y="609600"/>
            <a:ext cx="7948613" cy="1143000"/>
          </a:xfrm>
        </p:spPr>
        <p:txBody>
          <a:bodyPr/>
          <a:lstStyle/>
          <a:p>
            <a:pPr algn="ctr" eaLnBrk="1" hangingPunct="1"/>
            <a:r>
              <a:rPr lang="en-US" altLang="en-US" b="1" i="1">
                <a:latin typeface="Arial" panose="020B0604020202020204" pitchFamily="34" charset="0"/>
              </a:rPr>
              <a:t>Question 3:</a:t>
            </a:r>
            <a:br>
              <a:rPr lang="en-US" altLang="en-US" b="1" i="1">
                <a:latin typeface="Arial" panose="020B0604020202020204" pitchFamily="34" charset="0"/>
              </a:rPr>
            </a:br>
            <a:r>
              <a:rPr lang="en-US" altLang="en-US" b="1" i="1">
                <a:latin typeface="Arial" panose="020B0604020202020204" pitchFamily="34" charset="0"/>
              </a:rPr>
              <a:t>Present Value</a:t>
            </a:r>
          </a:p>
        </p:txBody>
      </p:sp>
      <p:sp>
        <p:nvSpPr>
          <p:cNvPr id="231427" name="Rectangle 3">
            <a:extLst>
              <a:ext uri="{FF2B5EF4-FFF2-40B4-BE49-F238E27FC236}">
                <a16:creationId xmlns:a16="http://schemas.microsoft.com/office/drawing/2014/main" id="{337B422E-6DD5-420F-8F70-FA34E9ADD0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49275" y="1600200"/>
            <a:ext cx="8470900" cy="4419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600">
              <a:latin typeface="Arial" panose="020B0604020202020204" pitchFamily="34" charset="0"/>
            </a:endParaRPr>
          </a:p>
          <a:p>
            <a:pPr eaLnBrk="1" hangingPunct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400">
                <a:latin typeface="Arial" panose="020B0604020202020204" pitchFamily="34" charset="0"/>
              </a:rPr>
              <a:t>Present value is a technique that considers the time value of money.  </a:t>
            </a:r>
          </a:p>
          <a:p>
            <a:pPr eaLnBrk="1" hangingPunct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400">
                <a:latin typeface="Arial" panose="020B0604020202020204" pitchFamily="34" charset="0"/>
              </a:rPr>
              <a:t>PV allows cash amounts expected to be paid or received at different times in the future to be brought to present day values. Then the amounts can be combined.  </a:t>
            </a:r>
          </a:p>
          <a:p>
            <a:pPr eaLnBrk="1" hangingPunct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400">
                <a:latin typeface="Arial" panose="020B0604020202020204" pitchFamily="34" charset="0"/>
              </a:rPr>
              <a:t>If amounts differ over time, calculate the present value of  each and add.  If amounts are equal each period, calculate the present value of an annuity.</a:t>
            </a:r>
          </a:p>
          <a:p>
            <a:pPr eaLnBrk="1" hangingPunct="1">
              <a:lnSpc>
                <a:spcPct val="85000"/>
              </a:lnSpc>
              <a:spcBef>
                <a:spcPct val="50000"/>
              </a:spcBef>
              <a:buSzPct val="85000"/>
            </a:pPr>
            <a:r>
              <a:rPr lang="en-US" altLang="en-US" sz="2400">
                <a:latin typeface="Arial" panose="020B0604020202020204" pitchFamily="34" charset="0"/>
              </a:rPr>
              <a:t>It is easiest to use the net present value function on your spreadsheet.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14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14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14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14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2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5">
            <a:extLst>
              <a:ext uri="{FF2B5EF4-FFF2-40B4-BE49-F238E27FC236}">
                <a16:creationId xmlns:a16="http://schemas.microsoft.com/office/drawing/2014/main" id="{1F774016-FEC7-49FD-980D-2EF059819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1A5DD31-FFDC-4DC8-BB49-5F8F93D1FC85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FCF74401-4671-447B-B8D2-34053E0DB6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i="1">
                <a:latin typeface="Arial" panose="020B0604020202020204" pitchFamily="34" charset="0"/>
              </a:rPr>
              <a:t>Question 3:</a:t>
            </a:r>
            <a:br>
              <a:rPr lang="en-US" altLang="en-US" b="1" i="1">
                <a:latin typeface="Arial" panose="020B0604020202020204" pitchFamily="34" charset="0"/>
              </a:rPr>
            </a:br>
            <a:r>
              <a:rPr lang="en-US" altLang="en-US" b="1" i="1">
                <a:latin typeface="Arial" panose="020B0604020202020204" pitchFamily="34" charset="0"/>
              </a:rPr>
              <a:t>Projection of income</a:t>
            </a:r>
          </a:p>
        </p:txBody>
      </p:sp>
      <p:sp>
        <p:nvSpPr>
          <p:cNvPr id="235523" name="Rectangle 3">
            <a:extLst>
              <a:ext uri="{FF2B5EF4-FFF2-40B4-BE49-F238E27FC236}">
                <a16:creationId xmlns:a16="http://schemas.microsoft.com/office/drawing/2014/main" id="{A439C5DF-88B4-4608-9A48-EBDB59F29A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2133600"/>
            <a:ext cx="8470900" cy="4419600"/>
          </a:xfrm>
        </p:spPr>
        <p:txBody>
          <a:bodyPr/>
          <a:lstStyle/>
          <a:p>
            <a:pPr marL="457200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2400">
                <a:latin typeface="Arial" panose="020B0604020202020204" pitchFamily="34" charset="0"/>
              </a:rPr>
              <a:t>Do your calculations for question 3 in the following order:</a:t>
            </a:r>
          </a:p>
          <a:p>
            <a:pPr marL="457200" indent="-457200"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altLang="en-US" sz="1000">
              <a:latin typeface="Arial" panose="020B0604020202020204" pitchFamily="34" charset="0"/>
            </a:endParaRPr>
          </a:p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>
                <a:solidFill>
                  <a:schemeClr val="hlink"/>
                </a:solidFill>
                <a:latin typeface="Arial" panose="020B0604020202020204" pitchFamily="34" charset="0"/>
              </a:rPr>
              <a:t>1.	Use mean real income from question 1 to determine projected real income for 2006 – 2015.</a:t>
            </a:r>
          </a:p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000" i="1">
              <a:solidFill>
                <a:schemeClr val="hlink"/>
              </a:solidFill>
              <a:latin typeface="Arial" panose="020B0604020202020204" pitchFamily="34" charset="0"/>
            </a:endParaRPr>
          </a:p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>
                <a:solidFill>
                  <a:schemeClr val="hlink"/>
                </a:solidFill>
                <a:latin typeface="Arial" panose="020B0604020202020204" pitchFamily="34" charset="0"/>
              </a:rPr>
              <a:t>2.	Use regression equation from question 2 to determine projected adjusted price indices.</a:t>
            </a:r>
          </a:p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000" i="1">
              <a:solidFill>
                <a:schemeClr val="hlink"/>
              </a:solidFill>
              <a:latin typeface="Arial" panose="020B0604020202020204" pitchFamily="34" charset="0"/>
            </a:endParaRPr>
          </a:p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>
                <a:solidFill>
                  <a:schemeClr val="hlink"/>
                </a:solidFill>
                <a:latin typeface="Arial" panose="020B0604020202020204" pitchFamily="34" charset="0"/>
              </a:rPr>
              <a:t>3.	Use projected real income, adjusted price indices, and tax to estimate Mrs. Kim’s net actual income for 2006 – 2015.</a:t>
            </a:r>
          </a:p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1000" i="1">
              <a:solidFill>
                <a:schemeClr val="hlink"/>
              </a:solidFill>
              <a:latin typeface="Arial" panose="020B0604020202020204" pitchFamily="34" charset="0"/>
            </a:endParaRPr>
          </a:p>
          <a:p>
            <a:pPr marL="457200" indent="-457200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 i="1">
                <a:solidFill>
                  <a:schemeClr val="hlink"/>
                </a:solidFill>
                <a:latin typeface="Arial" panose="020B0604020202020204" pitchFamily="34" charset="0"/>
              </a:rPr>
              <a:t>4.	Determine the present value of the future net cash flow.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35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35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35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35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3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5">
            <a:extLst>
              <a:ext uri="{FF2B5EF4-FFF2-40B4-BE49-F238E27FC236}">
                <a16:creationId xmlns:a16="http://schemas.microsoft.com/office/drawing/2014/main" id="{9CD82C7C-89F1-442E-84B7-F7EE8ACD3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anose="05000000000000000000" pitchFamily="2" charset="2"/>
              <a:buChar char="n"/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anose="05000000000000000000" pitchFamily="2" charset="2"/>
              <a:buChar char="n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B1CDA8D-6E53-43DB-A7F4-0FCD44248C1F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D9295F77-F055-4489-AA12-9D67C24BDC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altLang="en-US" b="1" i="1">
                <a:latin typeface="Arial" panose="020B0604020202020204" pitchFamily="34" charset="0"/>
              </a:rPr>
              <a:t>Question 4:</a:t>
            </a:r>
            <a:br>
              <a:rPr lang="en-US" altLang="en-US" b="1" i="1">
                <a:latin typeface="Arial" panose="020B0604020202020204" pitchFamily="34" charset="0"/>
              </a:rPr>
            </a:br>
            <a:r>
              <a:rPr lang="en-US" altLang="en-US" b="1" i="1">
                <a:latin typeface="Arial" panose="020B0604020202020204" pitchFamily="34" charset="0"/>
              </a:rPr>
              <a:t>False Imprisonment</a:t>
            </a:r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665BE91B-8D14-4863-8F3B-FBC9B4950A7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55663" y="1981200"/>
            <a:ext cx="8470900" cy="4495800"/>
          </a:xfrm>
        </p:spPr>
        <p:txBody>
          <a:bodyPr/>
          <a:lstStyle/>
          <a:p>
            <a:pPr eaLnBrk="1" hangingPunct="1"/>
            <a:r>
              <a:rPr lang="en-US" altLang="en-US" sz="3600" b="1">
                <a:latin typeface="Arial" panose="020B0604020202020204" pitchFamily="34" charset="0"/>
              </a:rPr>
              <a:t>Reasonable Cause:</a:t>
            </a:r>
          </a:p>
          <a:p>
            <a:pPr lvl="1" eaLnBrk="1" hangingPunct="1"/>
            <a:r>
              <a:rPr lang="en-US" altLang="en-US">
                <a:latin typeface="Arial" panose="020B0604020202020204" pitchFamily="34" charset="0"/>
                <a:cs typeface="Times New Roman" panose="02020603050405020304" pitchFamily="18" charset="0"/>
              </a:rPr>
              <a:t>Articulable knowledge of particular facts sufficiently reasonable to suspect the    detained person of shoplifting</a:t>
            </a:r>
            <a:r>
              <a:rPr lang="en-US" altLang="en-US">
                <a:latin typeface="Arial" panose="020B0604020202020204" pitchFamily="34" charset="0"/>
              </a:rPr>
              <a:t> </a:t>
            </a:r>
          </a:p>
          <a:p>
            <a:pPr eaLnBrk="1" hangingPunct="1"/>
            <a:r>
              <a:rPr lang="en-US" altLang="en-US" sz="3600" b="1">
                <a:latin typeface="Arial" panose="020B0604020202020204" pitchFamily="34" charset="0"/>
              </a:rPr>
              <a:t>Reasonable Manner</a:t>
            </a:r>
          </a:p>
          <a:p>
            <a:pPr eaLnBrk="1" hangingPunct="1"/>
            <a:r>
              <a:rPr lang="en-US" altLang="en-US" sz="3600" b="1">
                <a:latin typeface="Arial" panose="020B0604020202020204" pitchFamily="34" charset="0"/>
              </a:rPr>
              <a:t>Reasonable Time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1" i="0" u="none" strike="noStrike" cap="none" normalizeH="0" baseline="0" smtClean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2066</TotalTime>
  <Words>441</Words>
  <Application>Microsoft Office PowerPoint</Application>
  <PresentationFormat>Custom</PresentationFormat>
  <Paragraphs>105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Tahoma</vt:lpstr>
      <vt:lpstr>Times New Roman</vt:lpstr>
      <vt:lpstr>Wingdings</vt:lpstr>
      <vt:lpstr>Blends</vt:lpstr>
      <vt:lpstr>Do It Yourself Craft Supplies Student Coaching Notes</vt:lpstr>
      <vt:lpstr>Concepts Covered</vt:lpstr>
      <vt:lpstr>Question 1: Determining Mrs. Bella’s Real Income</vt:lpstr>
      <vt:lpstr>Question 1: Descriptive Statistics</vt:lpstr>
      <vt:lpstr>Question 2: What is a Price Index?</vt:lpstr>
      <vt:lpstr>Question 2: Regression Results</vt:lpstr>
      <vt:lpstr>Question 3: Present Value</vt:lpstr>
      <vt:lpstr>Question 3: Projection of income</vt:lpstr>
      <vt:lpstr>Question 4: False Imprisonment</vt:lpstr>
      <vt:lpstr>Question 4: Reasonable Manner</vt:lpstr>
      <vt:lpstr>Question 5: Future Income Compensation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DIY Craft Supplies</dc:title>
  <dc:creator>Behnam</dc:creator>
  <cp:lastModifiedBy>Behnam Abrams</cp:lastModifiedBy>
  <cp:revision>79</cp:revision>
  <cp:lastPrinted>2001-11-26T06:36:44Z</cp:lastPrinted>
  <dcterms:created xsi:type="dcterms:W3CDTF">2000-03-26T23:14:51Z</dcterms:created>
  <dcterms:modified xsi:type="dcterms:W3CDTF">2019-10-28T20:32:06Z</dcterms:modified>
</cp:coreProperties>
</file>